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8"/>
  </p:notesMasterIdLst>
  <p:handoutMasterIdLst>
    <p:handoutMasterId r:id="rId9"/>
  </p:handoutMasterIdLst>
  <p:sldIdLst>
    <p:sldId id="284" r:id="rId5"/>
    <p:sldId id="1121" r:id="rId6"/>
    <p:sldId id="11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TSD" id="{01F78F09-6B5E-4824-B187-8AD8FBF8644E}">
          <p14:sldIdLst>
            <p14:sldId id="284"/>
            <p14:sldId id="1121"/>
            <p14:sldId id="11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ers, Bailey" initials="AB" lastIdx="25" clrIdx="0">
    <p:extLst>
      <p:ext uri="{19B8F6BF-5375-455C-9EA6-DF929625EA0E}">
        <p15:presenceInfo xmlns:p15="http://schemas.microsoft.com/office/powerpoint/2012/main" userId="S::akersbai@msu.edu::9afac176-a489-439a-b23a-3195f085e928" providerId="AD"/>
      </p:ext>
    </p:extLst>
  </p:cmAuthor>
  <p:cmAuthor id="2" name="Akers, Bailey" initials="AB [2]" lastIdx="7" clrIdx="1">
    <p:extLst>
      <p:ext uri="{19B8F6BF-5375-455C-9EA6-DF929625EA0E}">
        <p15:presenceInfo xmlns:p15="http://schemas.microsoft.com/office/powerpoint/2012/main" userId="S::bakers@ioniacounty.org::ab528ed4-c962-4ed0-bfa5-67ff2f9f6a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03"/>
    <a:srgbClr val="FF9393"/>
    <a:srgbClr val="DADEEA"/>
    <a:srgbClr val="FFDFE0"/>
    <a:srgbClr val="EE7E97"/>
    <a:srgbClr val="54BEF3"/>
    <a:srgbClr val="B0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06CAD-AE64-A396-A61C-2FAFBCD7F587}" v="6" dt="2022-08-16T22:04:2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2859" autoAdjust="0"/>
  </p:normalViewPr>
  <p:slideViewPr>
    <p:cSldViewPr snapToGrid="0">
      <p:cViewPr varScale="1">
        <p:scale>
          <a:sx n="59" d="100"/>
          <a:sy n="59" d="100"/>
        </p:scale>
        <p:origin x="1603" y="67"/>
      </p:cViewPr>
      <p:guideLst/>
    </p:cSldViewPr>
  </p:slideViewPr>
  <p:outlineViewPr>
    <p:cViewPr>
      <p:scale>
        <a:sx n="33" d="100"/>
        <a:sy n="33" d="100"/>
      </p:scale>
      <p:origin x="0" y="-14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04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FBF16-04C7-4F12-8F26-3E4D0BC60B1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6_1" csCatId="accent6" phldr="1"/>
      <dgm:spPr/>
    </dgm:pt>
    <dgm:pt modelId="{72F48E33-A252-4F15-A958-87219C8829A5}">
      <dgm:prSet phldrT="[Text]" phldr="0" custT="1"/>
      <dgm:spPr/>
      <dgm:t>
        <a:bodyPr/>
        <a:lstStyle/>
        <a:p>
          <a:r>
            <a:rPr lang="en-US" sz="2800" dirty="0">
              <a:latin typeface="Calibri Light" panose="020F0302020204030204"/>
            </a:rPr>
            <a:t>Symptoms</a:t>
          </a:r>
          <a:endParaRPr lang="en-US" sz="1900" dirty="0"/>
        </a:p>
      </dgm:t>
    </dgm:pt>
    <dgm:pt modelId="{E8766500-E54E-4278-B894-6D065D610FDD}" type="parTrans" cxnId="{974ECC3C-8B79-410C-B839-7DC2D5C1CD78}">
      <dgm:prSet/>
      <dgm:spPr/>
      <dgm:t>
        <a:bodyPr/>
        <a:lstStyle/>
        <a:p>
          <a:endParaRPr lang="en-US"/>
        </a:p>
      </dgm:t>
    </dgm:pt>
    <dgm:pt modelId="{DEE45D89-C6AF-4880-B71C-4F8EB253357C}" type="sibTrans" cxnId="{974ECC3C-8B79-410C-B839-7DC2D5C1CD78}">
      <dgm:prSet/>
      <dgm:spPr/>
      <dgm:t>
        <a:bodyPr/>
        <a:lstStyle/>
        <a:p>
          <a:endParaRPr lang="en-US"/>
        </a:p>
      </dgm:t>
    </dgm:pt>
    <dgm:pt modelId="{572375E1-247E-4F34-ABB1-0B2C465AFA89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1500" dirty="0"/>
            <a:t>Cognition/Mood</a:t>
          </a:r>
        </a:p>
      </dgm:t>
    </dgm:pt>
    <dgm:pt modelId="{6D84BC90-1AC2-4A93-A388-47FFCAE11634}" type="parTrans" cxnId="{786C3AAE-ECA5-4F9F-9CB8-40FE1CFF8821}">
      <dgm:prSet/>
      <dgm:spPr/>
      <dgm:t>
        <a:bodyPr/>
        <a:lstStyle/>
        <a:p>
          <a:endParaRPr lang="en-US"/>
        </a:p>
      </dgm:t>
    </dgm:pt>
    <dgm:pt modelId="{D5297321-5657-4E55-853B-E35B70241003}" type="sibTrans" cxnId="{786C3AAE-ECA5-4F9F-9CB8-40FE1CFF8821}">
      <dgm:prSet/>
      <dgm:spPr/>
      <dgm:t>
        <a:bodyPr/>
        <a:lstStyle/>
        <a:p>
          <a:endParaRPr lang="en-US"/>
        </a:p>
      </dgm:t>
    </dgm:pt>
    <dgm:pt modelId="{2105ACAD-102F-4071-A5CF-10687E731CB9}">
      <dgm:prSet phldrT="[Text]" phldr="0" custT="1"/>
      <dgm:spPr/>
      <dgm:t>
        <a:bodyPr/>
        <a:lstStyle/>
        <a:p>
          <a:r>
            <a:rPr lang="en-US" sz="2800" dirty="0">
              <a:latin typeface="Calibri Light" panose="020F0302020204030204"/>
            </a:rPr>
            <a:t>Longevity</a:t>
          </a:r>
          <a:endParaRPr lang="en-US" sz="1900" dirty="0"/>
        </a:p>
      </dgm:t>
    </dgm:pt>
    <dgm:pt modelId="{5C6B1088-9745-49BA-9689-7D502F4B27A7}" type="parTrans" cxnId="{12F7C560-CAD2-4247-B8D1-D1ACEA3150CF}">
      <dgm:prSet/>
      <dgm:spPr/>
      <dgm:t>
        <a:bodyPr/>
        <a:lstStyle/>
        <a:p>
          <a:endParaRPr lang="en-US"/>
        </a:p>
      </dgm:t>
    </dgm:pt>
    <dgm:pt modelId="{454E1A0D-E2F2-4E26-ADAB-0C08F480A38B}" type="sibTrans" cxnId="{12F7C560-CAD2-4247-B8D1-D1ACEA3150CF}">
      <dgm:prSet/>
      <dgm:spPr/>
      <dgm:t>
        <a:bodyPr/>
        <a:lstStyle/>
        <a:p>
          <a:endParaRPr lang="en-US"/>
        </a:p>
      </dgm:t>
    </dgm:pt>
    <dgm:pt modelId="{64832235-3EB0-4258-AE3D-88CA3089F81C}">
      <dgm:prSet phldr="0" custT="1"/>
      <dgm:spPr/>
      <dgm:t>
        <a:bodyPr/>
        <a:lstStyle/>
        <a:p>
          <a:r>
            <a:rPr lang="en-US" sz="2800" dirty="0">
              <a:latin typeface="Calibri Light" panose="020F0302020204030204"/>
            </a:rPr>
            <a:t>PTSD</a:t>
          </a:r>
          <a:endParaRPr lang="en-US" sz="1900" dirty="0">
            <a:latin typeface="Calibri Light" panose="020F0302020204030204"/>
          </a:endParaRPr>
        </a:p>
      </dgm:t>
    </dgm:pt>
    <dgm:pt modelId="{A17FB2EF-8F79-45CB-8D97-31DC28F2CEC5}" type="parTrans" cxnId="{C173E590-438A-40D1-BCA0-0A24489D4B86}">
      <dgm:prSet/>
      <dgm:spPr/>
      <dgm:t>
        <a:bodyPr/>
        <a:lstStyle/>
        <a:p>
          <a:endParaRPr lang="en-US"/>
        </a:p>
      </dgm:t>
    </dgm:pt>
    <dgm:pt modelId="{E6B26578-2861-4C52-8CDC-B15E5C1192F1}" type="sibTrans" cxnId="{C173E590-438A-40D1-BCA0-0A24489D4B86}">
      <dgm:prSet/>
      <dgm:spPr/>
      <dgm:t>
        <a:bodyPr/>
        <a:lstStyle/>
        <a:p>
          <a:endParaRPr lang="en-US"/>
        </a:p>
      </dgm:t>
    </dgm:pt>
    <dgm:pt modelId="{8A980BC2-624E-4CBB-9164-4E63268D9B87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500" dirty="0"/>
            <a:t>Re-experiencing</a:t>
          </a:r>
        </a:p>
      </dgm:t>
    </dgm:pt>
    <dgm:pt modelId="{A35079F4-146A-4E19-8E54-9F54A308120F}" type="parTrans" cxnId="{6ADB6DBA-FC15-483A-8B98-3781F8B85DF8}">
      <dgm:prSet/>
      <dgm:spPr/>
      <dgm:t>
        <a:bodyPr/>
        <a:lstStyle/>
        <a:p>
          <a:endParaRPr lang="en-US"/>
        </a:p>
      </dgm:t>
    </dgm:pt>
    <dgm:pt modelId="{A4CD77A8-A7E7-47A9-80AF-BB05112ED6F1}" type="sibTrans" cxnId="{6ADB6DBA-FC15-483A-8B98-3781F8B85DF8}">
      <dgm:prSet/>
      <dgm:spPr/>
      <dgm:t>
        <a:bodyPr/>
        <a:lstStyle/>
        <a:p>
          <a:endParaRPr lang="en-US"/>
        </a:p>
      </dgm:t>
    </dgm:pt>
    <dgm:pt modelId="{36410964-7506-41F0-AC11-FFA036A95AD2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1500" dirty="0"/>
            <a:t>Avoidance</a:t>
          </a:r>
        </a:p>
      </dgm:t>
    </dgm:pt>
    <dgm:pt modelId="{F788EE6E-3018-4406-8E41-C2DC3C8ACCB1}" type="parTrans" cxnId="{685D3370-0DB5-4971-A933-FEB41BBCBC8C}">
      <dgm:prSet/>
      <dgm:spPr/>
      <dgm:t>
        <a:bodyPr/>
        <a:lstStyle/>
        <a:p>
          <a:endParaRPr lang="en-US"/>
        </a:p>
      </dgm:t>
    </dgm:pt>
    <dgm:pt modelId="{BCEB0EB3-A54E-4682-8FCE-183044413414}" type="sibTrans" cxnId="{685D3370-0DB5-4971-A933-FEB41BBCBC8C}">
      <dgm:prSet/>
      <dgm:spPr/>
      <dgm:t>
        <a:bodyPr/>
        <a:lstStyle/>
        <a:p>
          <a:endParaRPr lang="en-US"/>
        </a:p>
      </dgm:t>
    </dgm:pt>
    <dgm:pt modelId="{403D280F-45D2-4F86-87BF-A52323C4D09B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sz="1500" dirty="0"/>
            <a:t>Arousal/Reactivity</a:t>
          </a:r>
        </a:p>
      </dgm:t>
    </dgm:pt>
    <dgm:pt modelId="{79B1942A-A5D0-4E9B-9886-EDE3B08D6C2A}" type="parTrans" cxnId="{F4615BFF-30B4-420C-AB82-2A315971B47A}">
      <dgm:prSet/>
      <dgm:spPr/>
      <dgm:t>
        <a:bodyPr/>
        <a:lstStyle/>
        <a:p>
          <a:endParaRPr lang="en-US"/>
        </a:p>
      </dgm:t>
    </dgm:pt>
    <dgm:pt modelId="{E7FE59B8-A634-4AEB-B57D-0B19B033DF0A}" type="sibTrans" cxnId="{F4615BFF-30B4-420C-AB82-2A315971B47A}">
      <dgm:prSet/>
      <dgm:spPr/>
      <dgm:t>
        <a:bodyPr/>
        <a:lstStyle/>
        <a:p>
          <a:endParaRPr lang="en-US"/>
        </a:p>
      </dgm:t>
    </dgm:pt>
    <dgm:pt modelId="{C24A9F21-ACBF-4550-AAF5-C551DA827B57}" type="pres">
      <dgm:prSet presAssocID="{A8FFBF16-04C7-4F12-8F26-3E4D0BC60B1B}" presName="linearFlow" presStyleCnt="0">
        <dgm:presLayoutVars>
          <dgm:dir/>
          <dgm:resizeHandles val="exact"/>
        </dgm:presLayoutVars>
      </dgm:prSet>
      <dgm:spPr/>
    </dgm:pt>
    <dgm:pt modelId="{BC5AA619-31A4-4E7E-9487-E3DEB56D69A5}" type="pres">
      <dgm:prSet presAssocID="{72F48E33-A252-4F15-A958-87219C8829A5}" presName="node" presStyleLbl="node1" presStyleIdx="0" presStyleCnt="3">
        <dgm:presLayoutVars>
          <dgm:bulletEnabled val="1"/>
        </dgm:presLayoutVars>
      </dgm:prSet>
      <dgm:spPr/>
    </dgm:pt>
    <dgm:pt modelId="{FEB2E4EB-8A3F-4EC8-9F19-7E01F31FB95D}" type="pres">
      <dgm:prSet presAssocID="{DEE45D89-C6AF-4880-B71C-4F8EB253357C}" presName="spacerL" presStyleCnt="0"/>
      <dgm:spPr/>
    </dgm:pt>
    <dgm:pt modelId="{EEC649EE-2024-4FF1-8C29-E23B96A6D585}" type="pres">
      <dgm:prSet presAssocID="{DEE45D89-C6AF-4880-B71C-4F8EB253357C}" presName="sibTrans" presStyleLbl="sibTrans2D1" presStyleIdx="0" presStyleCnt="2"/>
      <dgm:spPr/>
    </dgm:pt>
    <dgm:pt modelId="{720EDE6B-7FCB-4447-956B-9410F21F12E0}" type="pres">
      <dgm:prSet presAssocID="{DEE45D89-C6AF-4880-B71C-4F8EB253357C}" presName="spacerR" presStyleCnt="0"/>
      <dgm:spPr/>
    </dgm:pt>
    <dgm:pt modelId="{B512D4EF-031B-4074-B179-8D2159DE88A1}" type="pres">
      <dgm:prSet presAssocID="{2105ACAD-102F-4071-A5CF-10687E731CB9}" presName="node" presStyleLbl="node1" presStyleIdx="1" presStyleCnt="3">
        <dgm:presLayoutVars>
          <dgm:bulletEnabled val="1"/>
        </dgm:presLayoutVars>
      </dgm:prSet>
      <dgm:spPr/>
    </dgm:pt>
    <dgm:pt modelId="{66B93EEF-F343-45DC-8BF1-0429F1FAA829}" type="pres">
      <dgm:prSet presAssocID="{454E1A0D-E2F2-4E26-ADAB-0C08F480A38B}" presName="spacerL" presStyleCnt="0"/>
      <dgm:spPr/>
    </dgm:pt>
    <dgm:pt modelId="{D01BBDC1-B929-4B38-89BD-1F6B8585C41B}" type="pres">
      <dgm:prSet presAssocID="{454E1A0D-E2F2-4E26-ADAB-0C08F480A38B}" presName="sibTrans" presStyleLbl="sibTrans2D1" presStyleIdx="1" presStyleCnt="2"/>
      <dgm:spPr/>
    </dgm:pt>
    <dgm:pt modelId="{0406BB08-068C-4780-B7B4-494DD7E4E36B}" type="pres">
      <dgm:prSet presAssocID="{454E1A0D-E2F2-4E26-ADAB-0C08F480A38B}" presName="spacerR" presStyleCnt="0"/>
      <dgm:spPr/>
    </dgm:pt>
    <dgm:pt modelId="{687BC2EF-B8BA-4DA2-A26D-A9ACCB56EB35}" type="pres">
      <dgm:prSet presAssocID="{64832235-3EB0-4258-AE3D-88CA3089F81C}" presName="node" presStyleLbl="node1" presStyleIdx="2" presStyleCnt="3">
        <dgm:presLayoutVars>
          <dgm:bulletEnabled val="1"/>
        </dgm:presLayoutVars>
      </dgm:prSet>
      <dgm:spPr/>
    </dgm:pt>
  </dgm:ptLst>
  <dgm:cxnLst>
    <dgm:cxn modelId="{A27D573C-09F3-437D-8498-0231D0B5563A}" type="presOf" srcId="{A8FFBF16-04C7-4F12-8F26-3E4D0BC60B1B}" destId="{C24A9F21-ACBF-4550-AAF5-C551DA827B57}" srcOrd="0" destOrd="0" presId="urn:microsoft.com/office/officeart/2005/8/layout/equation1"/>
    <dgm:cxn modelId="{974ECC3C-8B79-410C-B839-7DC2D5C1CD78}" srcId="{A8FFBF16-04C7-4F12-8F26-3E4D0BC60B1B}" destId="{72F48E33-A252-4F15-A958-87219C8829A5}" srcOrd="0" destOrd="0" parTransId="{E8766500-E54E-4278-B894-6D065D610FDD}" sibTransId="{DEE45D89-C6AF-4880-B71C-4F8EB253357C}"/>
    <dgm:cxn modelId="{E3978A3E-4859-4C25-B683-5BD7DF90B9D4}" type="presOf" srcId="{36410964-7506-41F0-AC11-FFA036A95AD2}" destId="{BC5AA619-31A4-4E7E-9487-E3DEB56D69A5}" srcOrd="0" destOrd="2" presId="urn:microsoft.com/office/officeart/2005/8/layout/equation1"/>
    <dgm:cxn modelId="{12F7C560-CAD2-4247-B8D1-D1ACEA3150CF}" srcId="{A8FFBF16-04C7-4F12-8F26-3E4D0BC60B1B}" destId="{2105ACAD-102F-4071-A5CF-10687E731CB9}" srcOrd="1" destOrd="0" parTransId="{5C6B1088-9745-49BA-9689-7D502F4B27A7}" sibTransId="{454E1A0D-E2F2-4E26-ADAB-0C08F480A38B}"/>
    <dgm:cxn modelId="{685D3370-0DB5-4971-A933-FEB41BBCBC8C}" srcId="{72F48E33-A252-4F15-A958-87219C8829A5}" destId="{36410964-7506-41F0-AC11-FFA036A95AD2}" srcOrd="1" destOrd="0" parTransId="{F788EE6E-3018-4406-8E41-C2DC3C8ACCB1}" sibTransId="{BCEB0EB3-A54E-4682-8FCE-183044413414}"/>
    <dgm:cxn modelId="{A4D03C86-2302-49CF-B5EF-D9157D4D571A}" type="presOf" srcId="{572375E1-247E-4F34-ABB1-0B2C465AFA89}" destId="{BC5AA619-31A4-4E7E-9487-E3DEB56D69A5}" srcOrd="0" destOrd="4" presId="urn:microsoft.com/office/officeart/2005/8/layout/equation1"/>
    <dgm:cxn modelId="{C173E590-438A-40D1-BCA0-0A24489D4B86}" srcId="{A8FFBF16-04C7-4F12-8F26-3E4D0BC60B1B}" destId="{64832235-3EB0-4258-AE3D-88CA3089F81C}" srcOrd="2" destOrd="0" parTransId="{A17FB2EF-8F79-45CB-8D97-31DC28F2CEC5}" sibTransId="{E6B26578-2861-4C52-8CDC-B15E5C1192F1}"/>
    <dgm:cxn modelId="{7FC6B5A2-6BFC-4370-BDF2-78504AD5F32D}" type="presOf" srcId="{72F48E33-A252-4F15-A958-87219C8829A5}" destId="{BC5AA619-31A4-4E7E-9487-E3DEB56D69A5}" srcOrd="0" destOrd="0" presId="urn:microsoft.com/office/officeart/2005/8/layout/equation1"/>
    <dgm:cxn modelId="{786C3AAE-ECA5-4F9F-9CB8-40FE1CFF8821}" srcId="{72F48E33-A252-4F15-A958-87219C8829A5}" destId="{572375E1-247E-4F34-ABB1-0B2C465AFA89}" srcOrd="3" destOrd="0" parTransId="{6D84BC90-1AC2-4A93-A388-47FFCAE11634}" sibTransId="{D5297321-5657-4E55-853B-E35B70241003}"/>
    <dgm:cxn modelId="{0C9B16B5-2880-48A0-BB9A-1D9C6C576CE6}" type="presOf" srcId="{DEE45D89-C6AF-4880-B71C-4F8EB253357C}" destId="{EEC649EE-2024-4FF1-8C29-E23B96A6D585}" srcOrd="0" destOrd="0" presId="urn:microsoft.com/office/officeart/2005/8/layout/equation1"/>
    <dgm:cxn modelId="{6ADB6DBA-FC15-483A-8B98-3781F8B85DF8}" srcId="{72F48E33-A252-4F15-A958-87219C8829A5}" destId="{8A980BC2-624E-4CBB-9164-4E63268D9B87}" srcOrd="0" destOrd="0" parTransId="{A35079F4-146A-4E19-8E54-9F54A308120F}" sibTransId="{A4CD77A8-A7E7-47A9-80AF-BB05112ED6F1}"/>
    <dgm:cxn modelId="{FD743BBB-C960-4099-B00D-AB1A73F132AB}" type="presOf" srcId="{64832235-3EB0-4258-AE3D-88CA3089F81C}" destId="{687BC2EF-B8BA-4DA2-A26D-A9ACCB56EB35}" srcOrd="0" destOrd="0" presId="urn:microsoft.com/office/officeart/2005/8/layout/equation1"/>
    <dgm:cxn modelId="{4B09BDD1-75BA-448B-9C96-C3CC2C930DE6}" type="presOf" srcId="{2105ACAD-102F-4071-A5CF-10687E731CB9}" destId="{B512D4EF-031B-4074-B179-8D2159DE88A1}" srcOrd="0" destOrd="0" presId="urn:microsoft.com/office/officeart/2005/8/layout/equation1"/>
    <dgm:cxn modelId="{00BD34D6-CD9E-4A07-ACD1-F063DEF2BB12}" type="presOf" srcId="{8A980BC2-624E-4CBB-9164-4E63268D9B87}" destId="{BC5AA619-31A4-4E7E-9487-E3DEB56D69A5}" srcOrd="0" destOrd="1" presId="urn:microsoft.com/office/officeart/2005/8/layout/equation1"/>
    <dgm:cxn modelId="{D446B1E8-9103-4B7F-AA16-CE898B8B3B64}" type="presOf" srcId="{454E1A0D-E2F2-4E26-ADAB-0C08F480A38B}" destId="{D01BBDC1-B929-4B38-89BD-1F6B8585C41B}" srcOrd="0" destOrd="0" presId="urn:microsoft.com/office/officeart/2005/8/layout/equation1"/>
    <dgm:cxn modelId="{FAD973F0-8395-4AC5-8785-DCFD291B8658}" type="presOf" srcId="{403D280F-45D2-4F86-87BF-A52323C4D09B}" destId="{BC5AA619-31A4-4E7E-9487-E3DEB56D69A5}" srcOrd="0" destOrd="3" presId="urn:microsoft.com/office/officeart/2005/8/layout/equation1"/>
    <dgm:cxn modelId="{F4615BFF-30B4-420C-AB82-2A315971B47A}" srcId="{72F48E33-A252-4F15-A958-87219C8829A5}" destId="{403D280F-45D2-4F86-87BF-A52323C4D09B}" srcOrd="2" destOrd="0" parTransId="{79B1942A-A5D0-4E9B-9886-EDE3B08D6C2A}" sibTransId="{E7FE59B8-A634-4AEB-B57D-0B19B033DF0A}"/>
    <dgm:cxn modelId="{3790BF80-D0DA-4AA0-B39D-308235FD9A0B}" type="presParOf" srcId="{C24A9F21-ACBF-4550-AAF5-C551DA827B57}" destId="{BC5AA619-31A4-4E7E-9487-E3DEB56D69A5}" srcOrd="0" destOrd="0" presId="urn:microsoft.com/office/officeart/2005/8/layout/equation1"/>
    <dgm:cxn modelId="{FAD2E5C9-3F61-4E7A-982C-539BC21BFA52}" type="presParOf" srcId="{C24A9F21-ACBF-4550-AAF5-C551DA827B57}" destId="{FEB2E4EB-8A3F-4EC8-9F19-7E01F31FB95D}" srcOrd="1" destOrd="0" presId="urn:microsoft.com/office/officeart/2005/8/layout/equation1"/>
    <dgm:cxn modelId="{7C75E557-8D24-475A-936A-F7622EA0B39A}" type="presParOf" srcId="{C24A9F21-ACBF-4550-AAF5-C551DA827B57}" destId="{EEC649EE-2024-4FF1-8C29-E23B96A6D585}" srcOrd="2" destOrd="0" presId="urn:microsoft.com/office/officeart/2005/8/layout/equation1"/>
    <dgm:cxn modelId="{BBE9C632-1C5C-4B0D-BC60-883D9AD5B680}" type="presParOf" srcId="{C24A9F21-ACBF-4550-AAF5-C551DA827B57}" destId="{720EDE6B-7FCB-4447-956B-9410F21F12E0}" srcOrd="3" destOrd="0" presId="urn:microsoft.com/office/officeart/2005/8/layout/equation1"/>
    <dgm:cxn modelId="{ADC824F7-9CA5-4A96-A3A6-D4AA4C9497E6}" type="presParOf" srcId="{C24A9F21-ACBF-4550-AAF5-C551DA827B57}" destId="{B512D4EF-031B-4074-B179-8D2159DE88A1}" srcOrd="4" destOrd="0" presId="urn:microsoft.com/office/officeart/2005/8/layout/equation1"/>
    <dgm:cxn modelId="{959DA77B-EC85-4792-9D5F-55D474C15203}" type="presParOf" srcId="{C24A9F21-ACBF-4550-AAF5-C551DA827B57}" destId="{66B93EEF-F343-45DC-8BF1-0429F1FAA829}" srcOrd="5" destOrd="0" presId="urn:microsoft.com/office/officeart/2005/8/layout/equation1"/>
    <dgm:cxn modelId="{03E838AA-E85E-441E-A477-B878A25633D6}" type="presParOf" srcId="{C24A9F21-ACBF-4550-AAF5-C551DA827B57}" destId="{D01BBDC1-B929-4B38-89BD-1F6B8585C41B}" srcOrd="6" destOrd="0" presId="urn:microsoft.com/office/officeart/2005/8/layout/equation1"/>
    <dgm:cxn modelId="{0FD88AD9-130E-4414-B8CF-CF19C30FA775}" type="presParOf" srcId="{C24A9F21-ACBF-4550-AAF5-C551DA827B57}" destId="{0406BB08-068C-4780-B7B4-494DD7E4E36B}" srcOrd="7" destOrd="0" presId="urn:microsoft.com/office/officeart/2005/8/layout/equation1"/>
    <dgm:cxn modelId="{4D923CF5-AABC-4FA5-98BD-F853F3A1B144}" type="presParOf" srcId="{C24A9F21-ACBF-4550-AAF5-C551DA827B57}" destId="{687BC2EF-B8BA-4DA2-A26D-A9ACCB56EB3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D16BB-000A-45EE-8530-5F2183CAEE9A}" type="doc">
      <dgm:prSet loTypeId="urn:microsoft.com/office/officeart/2005/8/layout/equation1" loCatId="process" qsTypeId="urn:microsoft.com/office/officeart/2005/8/quickstyle/simple5" qsCatId="simple" csTypeId="urn:microsoft.com/office/officeart/2005/8/colors/accent0_1" csCatId="mainScheme" phldr="1"/>
      <dgm:spPr/>
    </dgm:pt>
    <dgm:pt modelId="{ACAE8AAB-F1BD-4270-97E8-ED51AD88787C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PTSD </a:t>
          </a:r>
          <a:r>
            <a:rPr lang="en-US" sz="2000" dirty="0">
              <a:latin typeface="+mn-lt"/>
            </a:rPr>
            <a:t>Symptoms and longevity</a:t>
          </a:r>
          <a:endParaRPr lang="en-US" sz="1800" dirty="0">
            <a:latin typeface="+mn-lt"/>
          </a:endParaRPr>
        </a:p>
      </dgm:t>
    </dgm:pt>
    <dgm:pt modelId="{22CD219A-B60D-4160-9BA4-EDE9D4A922B7}" type="parTrans" cxnId="{62041813-83DF-42C0-B0C9-AF4FF89C46E6}">
      <dgm:prSet/>
      <dgm:spPr/>
      <dgm:t>
        <a:bodyPr/>
        <a:lstStyle/>
        <a:p>
          <a:endParaRPr lang="en-US"/>
        </a:p>
      </dgm:t>
    </dgm:pt>
    <dgm:pt modelId="{5595EEA4-01C4-4BB0-9E07-84097E7CC475}" type="sibTrans" cxnId="{62041813-83DF-42C0-B0C9-AF4FF89C46E6}">
      <dgm:prSet/>
      <dgm:spPr/>
      <dgm:t>
        <a:bodyPr/>
        <a:lstStyle/>
        <a:p>
          <a:endParaRPr lang="en-US"/>
        </a:p>
      </dgm:t>
    </dgm:pt>
    <dgm:pt modelId="{188DB779-B040-4CCB-924A-9238499F0E53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Problems in:</a:t>
          </a:r>
        </a:p>
      </dgm:t>
    </dgm:pt>
    <dgm:pt modelId="{6CAD9F3C-A6F2-4906-9535-C12687B2118C}" type="parTrans" cxnId="{DDE21E16-6528-4345-8EA2-C9F1A01B1CBD}">
      <dgm:prSet/>
      <dgm:spPr/>
      <dgm:t>
        <a:bodyPr/>
        <a:lstStyle/>
        <a:p>
          <a:endParaRPr lang="en-US"/>
        </a:p>
      </dgm:t>
    </dgm:pt>
    <dgm:pt modelId="{00506203-677C-4269-9646-1E5FFFC4151E}" type="sibTrans" cxnId="{DDE21E16-6528-4345-8EA2-C9F1A01B1CBD}">
      <dgm:prSet/>
      <dgm:spPr/>
      <dgm:t>
        <a:bodyPr/>
        <a:lstStyle/>
        <a:p>
          <a:endParaRPr lang="en-US"/>
        </a:p>
      </dgm:t>
    </dgm:pt>
    <dgm:pt modelId="{014A08A4-833F-4ECA-936C-E0CB4F9E057F}">
      <dgm:prSet phldrT="[Text]" custT="1"/>
      <dgm:spPr/>
      <dgm:t>
        <a:bodyPr/>
        <a:lstStyle/>
        <a:p>
          <a:r>
            <a:rPr lang="en-US" sz="3200" dirty="0">
              <a:latin typeface="+mn-lt"/>
            </a:rPr>
            <a:t>Complex PTSD</a:t>
          </a:r>
          <a:endParaRPr lang="en-US" sz="2400" dirty="0">
            <a:latin typeface="+mn-lt"/>
          </a:endParaRPr>
        </a:p>
      </dgm:t>
    </dgm:pt>
    <dgm:pt modelId="{39BFA541-4937-46DB-A665-0B6E1D818B63}" type="parTrans" cxnId="{2C36C931-DBB4-4BCD-AA9D-828E0DE8207C}">
      <dgm:prSet/>
      <dgm:spPr/>
      <dgm:t>
        <a:bodyPr/>
        <a:lstStyle/>
        <a:p>
          <a:endParaRPr lang="en-US"/>
        </a:p>
      </dgm:t>
    </dgm:pt>
    <dgm:pt modelId="{EC73D27D-C69A-4F07-BD40-9CFB068D2296}" type="sibTrans" cxnId="{2C36C931-DBB4-4BCD-AA9D-828E0DE8207C}">
      <dgm:prSet/>
      <dgm:spPr/>
      <dgm:t>
        <a:bodyPr/>
        <a:lstStyle/>
        <a:p>
          <a:endParaRPr lang="en-US"/>
        </a:p>
      </dgm:t>
    </dgm:pt>
    <dgm:pt modelId="{D15606D6-CBFB-4D7E-A4A6-4B535D10E6DD}">
      <dgm:prSet phldr="0" custT="1"/>
      <dgm:spPr/>
      <dgm:t>
        <a:bodyPr/>
        <a:lstStyle/>
        <a:p>
          <a:pPr rtl="0"/>
          <a:r>
            <a:rPr lang="en-US" sz="1600" dirty="0">
              <a:latin typeface="+mn-lt"/>
            </a:rPr>
            <a:t>Re-experiencing</a:t>
          </a:r>
        </a:p>
      </dgm:t>
    </dgm:pt>
    <dgm:pt modelId="{7B540ED1-84EE-4F3F-9CF4-CEDBF565E533}" type="parTrans" cxnId="{F4DB0706-1102-4F4C-A9FD-6F4B27E50DA1}">
      <dgm:prSet/>
      <dgm:spPr/>
      <dgm:t>
        <a:bodyPr/>
        <a:lstStyle/>
        <a:p>
          <a:endParaRPr lang="en-US"/>
        </a:p>
      </dgm:t>
    </dgm:pt>
    <dgm:pt modelId="{2F40BE93-1DA1-43CA-96CB-888C56356620}" type="sibTrans" cxnId="{F4DB0706-1102-4F4C-A9FD-6F4B27E50DA1}">
      <dgm:prSet/>
      <dgm:spPr/>
      <dgm:t>
        <a:bodyPr/>
        <a:lstStyle/>
        <a:p>
          <a:endParaRPr lang="en-US"/>
        </a:p>
      </dgm:t>
    </dgm:pt>
    <dgm:pt modelId="{032B0A7C-82B1-4174-900E-F90FBF5D94DA}">
      <dgm:prSet phldr="0" custT="1"/>
      <dgm:spPr/>
      <dgm:t>
        <a:bodyPr/>
        <a:lstStyle/>
        <a:p>
          <a:r>
            <a:rPr lang="en-US" sz="1600" dirty="0">
              <a:latin typeface="+mn-lt"/>
            </a:rPr>
            <a:t>Avoidance</a:t>
          </a:r>
        </a:p>
      </dgm:t>
    </dgm:pt>
    <dgm:pt modelId="{A2848B8C-4EAF-4F54-9836-EC9265913B81}" type="parTrans" cxnId="{F901A842-1E7D-4BE9-BF43-FD41CB16A2EC}">
      <dgm:prSet/>
      <dgm:spPr/>
      <dgm:t>
        <a:bodyPr/>
        <a:lstStyle/>
        <a:p>
          <a:endParaRPr lang="en-US"/>
        </a:p>
      </dgm:t>
    </dgm:pt>
    <dgm:pt modelId="{1CAEABB0-D547-45AD-9845-9D1E385403C8}" type="sibTrans" cxnId="{F901A842-1E7D-4BE9-BF43-FD41CB16A2EC}">
      <dgm:prSet/>
      <dgm:spPr/>
      <dgm:t>
        <a:bodyPr/>
        <a:lstStyle/>
        <a:p>
          <a:endParaRPr lang="en-US"/>
        </a:p>
      </dgm:t>
    </dgm:pt>
    <dgm:pt modelId="{5C9B5987-1CD2-4A5A-B5BC-881E071E0FE0}">
      <dgm:prSet phldr="0" custT="1"/>
      <dgm:spPr/>
      <dgm:t>
        <a:bodyPr/>
        <a:lstStyle/>
        <a:p>
          <a:r>
            <a:rPr lang="en-US" sz="1600" dirty="0">
              <a:latin typeface="+mn-lt"/>
            </a:rPr>
            <a:t>Arousal/Reactivity</a:t>
          </a:r>
        </a:p>
      </dgm:t>
    </dgm:pt>
    <dgm:pt modelId="{019CF6B1-F5A4-4DD3-AE6D-4D7BEB29B30F}" type="parTrans" cxnId="{695AED4E-8360-48C3-B164-2A988DD016C1}">
      <dgm:prSet/>
      <dgm:spPr/>
      <dgm:t>
        <a:bodyPr/>
        <a:lstStyle/>
        <a:p>
          <a:endParaRPr lang="en-US"/>
        </a:p>
      </dgm:t>
    </dgm:pt>
    <dgm:pt modelId="{5453A1BF-C748-4189-80CE-5A9BC3932F77}" type="sibTrans" cxnId="{695AED4E-8360-48C3-B164-2A988DD016C1}">
      <dgm:prSet/>
      <dgm:spPr/>
      <dgm:t>
        <a:bodyPr/>
        <a:lstStyle/>
        <a:p>
          <a:endParaRPr lang="en-US"/>
        </a:p>
      </dgm:t>
    </dgm:pt>
    <dgm:pt modelId="{5BDB7BB3-9741-4F0A-8979-B386BF7C4156}">
      <dgm:prSet phldrT="[Text]" phldr="0" custT="1"/>
      <dgm:spPr/>
      <dgm:t>
        <a:bodyPr/>
        <a:lstStyle/>
        <a:p>
          <a:r>
            <a:rPr lang="en-US" sz="1600" dirty="0">
              <a:latin typeface="+mn-lt"/>
            </a:rPr>
            <a:t>Cognition/Mood</a:t>
          </a:r>
        </a:p>
      </dgm:t>
    </dgm:pt>
    <dgm:pt modelId="{E7965EC4-F635-4EB3-BCFA-F0FB5FBA6ACF}" type="parTrans" cxnId="{CFCA4062-15A7-4DDD-A5E4-EE3CCDC6015C}">
      <dgm:prSet/>
      <dgm:spPr/>
      <dgm:t>
        <a:bodyPr/>
        <a:lstStyle/>
        <a:p>
          <a:endParaRPr lang="en-US"/>
        </a:p>
      </dgm:t>
    </dgm:pt>
    <dgm:pt modelId="{790F6A74-4715-4FE8-8703-71A6E58121B2}" type="sibTrans" cxnId="{CFCA4062-15A7-4DDD-A5E4-EE3CCDC6015C}">
      <dgm:prSet/>
      <dgm:spPr/>
      <dgm:t>
        <a:bodyPr/>
        <a:lstStyle/>
        <a:p>
          <a:endParaRPr lang="en-US"/>
        </a:p>
      </dgm:t>
    </dgm:pt>
    <dgm:pt modelId="{5FD9E00C-5424-4417-B092-BD7FED730E23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Emotional regulation</a:t>
          </a:r>
        </a:p>
      </dgm:t>
    </dgm:pt>
    <dgm:pt modelId="{D2A23816-81DB-4A8E-AFBB-30E21B6AD498}" type="parTrans" cxnId="{58878D37-22F5-4773-9895-DB48775E2913}">
      <dgm:prSet/>
      <dgm:spPr/>
      <dgm:t>
        <a:bodyPr/>
        <a:lstStyle/>
        <a:p>
          <a:endParaRPr lang="en-US"/>
        </a:p>
      </dgm:t>
    </dgm:pt>
    <dgm:pt modelId="{1006F9B8-9ED0-420C-B436-2CE966563A5E}" type="sibTrans" cxnId="{58878D37-22F5-4773-9895-DB48775E2913}">
      <dgm:prSet/>
      <dgm:spPr/>
      <dgm:t>
        <a:bodyPr/>
        <a:lstStyle/>
        <a:p>
          <a:endParaRPr lang="en-US"/>
        </a:p>
      </dgm:t>
    </dgm:pt>
    <dgm:pt modelId="{EDF00A6B-9E92-464E-8DF7-803C93D5B38C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Self image</a:t>
          </a:r>
        </a:p>
      </dgm:t>
    </dgm:pt>
    <dgm:pt modelId="{914AD35A-E70E-4464-9F92-4482F8E9C893}" type="parTrans" cxnId="{3309B77C-960D-4C38-AC3F-367F8292A4F9}">
      <dgm:prSet/>
      <dgm:spPr/>
      <dgm:t>
        <a:bodyPr/>
        <a:lstStyle/>
        <a:p>
          <a:endParaRPr lang="en-US"/>
        </a:p>
      </dgm:t>
    </dgm:pt>
    <dgm:pt modelId="{5A044010-AFCE-45E8-9611-A810161300FD}" type="sibTrans" cxnId="{3309B77C-960D-4C38-AC3F-367F8292A4F9}">
      <dgm:prSet/>
      <dgm:spPr/>
      <dgm:t>
        <a:bodyPr/>
        <a:lstStyle/>
        <a:p>
          <a:endParaRPr lang="en-US"/>
        </a:p>
      </dgm:t>
    </dgm:pt>
    <dgm:pt modelId="{C0C0F2AD-2F6F-4CC5-8931-90D776F4FD76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Interpersonal relationships</a:t>
          </a:r>
        </a:p>
      </dgm:t>
    </dgm:pt>
    <dgm:pt modelId="{25240F65-4ACA-4CE7-8D79-BCA8449B86EC}" type="parTrans" cxnId="{169CFEFF-B4F7-4662-A85A-E70C76CC90D3}">
      <dgm:prSet/>
      <dgm:spPr/>
      <dgm:t>
        <a:bodyPr/>
        <a:lstStyle/>
        <a:p>
          <a:endParaRPr lang="en-US"/>
        </a:p>
      </dgm:t>
    </dgm:pt>
    <dgm:pt modelId="{AB24679D-DAD1-4566-ADCE-B1803A46021E}" type="sibTrans" cxnId="{169CFEFF-B4F7-4662-A85A-E70C76CC90D3}">
      <dgm:prSet/>
      <dgm:spPr/>
      <dgm:t>
        <a:bodyPr/>
        <a:lstStyle/>
        <a:p>
          <a:endParaRPr lang="en-US"/>
        </a:p>
      </dgm:t>
    </dgm:pt>
    <dgm:pt modelId="{7049F605-5653-493C-9A18-924F5F6A55B4}" type="pres">
      <dgm:prSet presAssocID="{B25D16BB-000A-45EE-8530-5F2183CAEE9A}" presName="linearFlow" presStyleCnt="0">
        <dgm:presLayoutVars>
          <dgm:dir/>
          <dgm:resizeHandles val="exact"/>
        </dgm:presLayoutVars>
      </dgm:prSet>
      <dgm:spPr/>
    </dgm:pt>
    <dgm:pt modelId="{AF152ED1-B9D7-4E2C-99A5-16F569E2F7A4}" type="pres">
      <dgm:prSet presAssocID="{ACAE8AAB-F1BD-4270-97E8-ED51AD88787C}" presName="node" presStyleLbl="node1" presStyleIdx="0" presStyleCnt="3" custScaleX="134890" custScaleY="131623">
        <dgm:presLayoutVars>
          <dgm:bulletEnabled val="1"/>
        </dgm:presLayoutVars>
      </dgm:prSet>
      <dgm:spPr/>
    </dgm:pt>
    <dgm:pt modelId="{234259AD-2719-4067-B211-1E67ADED1C67}" type="pres">
      <dgm:prSet presAssocID="{5595EEA4-01C4-4BB0-9E07-84097E7CC475}" presName="spacerL" presStyleCnt="0"/>
      <dgm:spPr/>
    </dgm:pt>
    <dgm:pt modelId="{B27CEE7B-908C-4879-A259-7BB392CF330F}" type="pres">
      <dgm:prSet presAssocID="{5595EEA4-01C4-4BB0-9E07-84097E7CC475}" presName="sibTrans" presStyleLbl="sibTrans2D1" presStyleIdx="0" presStyleCnt="2"/>
      <dgm:spPr/>
    </dgm:pt>
    <dgm:pt modelId="{7FAADFAC-9B1B-45D8-8E23-E50114F3ABAC}" type="pres">
      <dgm:prSet presAssocID="{5595EEA4-01C4-4BB0-9E07-84097E7CC475}" presName="spacerR" presStyleCnt="0"/>
      <dgm:spPr/>
    </dgm:pt>
    <dgm:pt modelId="{3AC5445D-CB2C-4FC9-A779-F767432FDBCE}" type="pres">
      <dgm:prSet presAssocID="{188DB779-B040-4CCB-924A-9238499F0E53}" presName="node" presStyleLbl="node1" presStyleIdx="1" presStyleCnt="3" custScaleX="132097" custScaleY="133001">
        <dgm:presLayoutVars>
          <dgm:bulletEnabled val="1"/>
        </dgm:presLayoutVars>
      </dgm:prSet>
      <dgm:spPr/>
    </dgm:pt>
    <dgm:pt modelId="{B574EC5D-640E-4846-B1F5-80380B219245}" type="pres">
      <dgm:prSet presAssocID="{00506203-677C-4269-9646-1E5FFFC4151E}" presName="spacerL" presStyleCnt="0"/>
      <dgm:spPr/>
    </dgm:pt>
    <dgm:pt modelId="{C61C9B2A-D5BB-41BF-BCD0-CDD61A29EEE8}" type="pres">
      <dgm:prSet presAssocID="{00506203-677C-4269-9646-1E5FFFC4151E}" presName="sibTrans" presStyleLbl="sibTrans2D1" presStyleIdx="1" presStyleCnt="2"/>
      <dgm:spPr/>
    </dgm:pt>
    <dgm:pt modelId="{15AFB628-687C-45DD-90BE-7AFC811F2517}" type="pres">
      <dgm:prSet presAssocID="{00506203-677C-4269-9646-1E5FFFC4151E}" presName="spacerR" presStyleCnt="0"/>
      <dgm:spPr/>
    </dgm:pt>
    <dgm:pt modelId="{500DC01B-074F-4E6E-AAFE-519163B1606D}" type="pres">
      <dgm:prSet presAssocID="{014A08A4-833F-4ECA-936C-E0CB4F9E057F}" presName="node" presStyleLbl="node1" presStyleIdx="2" presStyleCnt="3" custScaleX="121224" custScaleY="122790">
        <dgm:presLayoutVars>
          <dgm:bulletEnabled val="1"/>
        </dgm:presLayoutVars>
      </dgm:prSet>
      <dgm:spPr/>
    </dgm:pt>
  </dgm:ptLst>
  <dgm:cxnLst>
    <dgm:cxn modelId="{F4DB0706-1102-4F4C-A9FD-6F4B27E50DA1}" srcId="{ACAE8AAB-F1BD-4270-97E8-ED51AD88787C}" destId="{D15606D6-CBFB-4D7E-A4A6-4B535D10E6DD}" srcOrd="0" destOrd="0" parTransId="{7B540ED1-84EE-4F3F-9CF4-CEDBF565E533}" sibTransId="{2F40BE93-1DA1-43CA-96CB-888C56356620}"/>
    <dgm:cxn modelId="{2E1F970F-F485-42D1-B614-BFA5EE19C0E2}" type="presOf" srcId="{188DB779-B040-4CCB-924A-9238499F0E53}" destId="{3AC5445D-CB2C-4FC9-A779-F767432FDBCE}" srcOrd="0" destOrd="0" presId="urn:microsoft.com/office/officeart/2005/8/layout/equation1"/>
    <dgm:cxn modelId="{EDD01D12-7D0D-43A8-A985-0581EF377366}" type="presOf" srcId="{5FD9E00C-5424-4417-B092-BD7FED730E23}" destId="{3AC5445D-CB2C-4FC9-A779-F767432FDBCE}" srcOrd="0" destOrd="1" presId="urn:microsoft.com/office/officeart/2005/8/layout/equation1"/>
    <dgm:cxn modelId="{62041813-83DF-42C0-B0C9-AF4FF89C46E6}" srcId="{B25D16BB-000A-45EE-8530-5F2183CAEE9A}" destId="{ACAE8AAB-F1BD-4270-97E8-ED51AD88787C}" srcOrd="0" destOrd="0" parTransId="{22CD219A-B60D-4160-9BA4-EDE9D4A922B7}" sibTransId="{5595EEA4-01C4-4BB0-9E07-84097E7CC475}"/>
    <dgm:cxn modelId="{DDE21E16-6528-4345-8EA2-C9F1A01B1CBD}" srcId="{B25D16BB-000A-45EE-8530-5F2183CAEE9A}" destId="{188DB779-B040-4CCB-924A-9238499F0E53}" srcOrd="1" destOrd="0" parTransId="{6CAD9F3C-A6F2-4906-9535-C12687B2118C}" sibTransId="{00506203-677C-4269-9646-1E5FFFC4151E}"/>
    <dgm:cxn modelId="{2C36C931-DBB4-4BCD-AA9D-828E0DE8207C}" srcId="{B25D16BB-000A-45EE-8530-5F2183CAEE9A}" destId="{014A08A4-833F-4ECA-936C-E0CB4F9E057F}" srcOrd="2" destOrd="0" parTransId="{39BFA541-4937-46DB-A665-0B6E1D818B63}" sibTransId="{EC73D27D-C69A-4F07-BD40-9CFB068D2296}"/>
    <dgm:cxn modelId="{58878D37-22F5-4773-9895-DB48775E2913}" srcId="{188DB779-B040-4CCB-924A-9238499F0E53}" destId="{5FD9E00C-5424-4417-B092-BD7FED730E23}" srcOrd="0" destOrd="0" parTransId="{D2A23816-81DB-4A8E-AFBB-30E21B6AD498}" sibTransId="{1006F9B8-9ED0-420C-B436-2CE966563A5E}"/>
    <dgm:cxn modelId="{574CE561-A0C7-47A0-BD02-28E88E3B2DC8}" type="presOf" srcId="{C0C0F2AD-2F6F-4CC5-8931-90D776F4FD76}" destId="{3AC5445D-CB2C-4FC9-A779-F767432FDBCE}" srcOrd="0" destOrd="3" presId="urn:microsoft.com/office/officeart/2005/8/layout/equation1"/>
    <dgm:cxn modelId="{CFCA4062-15A7-4DDD-A5E4-EE3CCDC6015C}" srcId="{ACAE8AAB-F1BD-4270-97E8-ED51AD88787C}" destId="{5BDB7BB3-9741-4F0A-8979-B386BF7C4156}" srcOrd="3" destOrd="0" parTransId="{E7965EC4-F635-4EB3-BCFA-F0FB5FBA6ACF}" sibTransId="{790F6A74-4715-4FE8-8703-71A6E58121B2}"/>
    <dgm:cxn modelId="{F901A842-1E7D-4BE9-BF43-FD41CB16A2EC}" srcId="{ACAE8AAB-F1BD-4270-97E8-ED51AD88787C}" destId="{032B0A7C-82B1-4174-900E-F90FBF5D94DA}" srcOrd="1" destOrd="0" parTransId="{A2848B8C-4EAF-4F54-9836-EC9265913B81}" sibTransId="{1CAEABB0-D547-45AD-9845-9D1E385403C8}"/>
    <dgm:cxn modelId="{1CF96263-3985-4583-A70C-D350447A4B85}" type="presOf" srcId="{D15606D6-CBFB-4D7E-A4A6-4B535D10E6DD}" destId="{AF152ED1-B9D7-4E2C-99A5-16F569E2F7A4}" srcOrd="0" destOrd="1" presId="urn:microsoft.com/office/officeart/2005/8/layout/equation1"/>
    <dgm:cxn modelId="{695AED4E-8360-48C3-B164-2A988DD016C1}" srcId="{ACAE8AAB-F1BD-4270-97E8-ED51AD88787C}" destId="{5C9B5987-1CD2-4A5A-B5BC-881E071E0FE0}" srcOrd="2" destOrd="0" parTransId="{019CF6B1-F5A4-4DD3-AE6D-4D7BEB29B30F}" sibTransId="{5453A1BF-C748-4189-80CE-5A9BC3932F77}"/>
    <dgm:cxn modelId="{3309B77C-960D-4C38-AC3F-367F8292A4F9}" srcId="{188DB779-B040-4CCB-924A-9238499F0E53}" destId="{EDF00A6B-9E92-464E-8DF7-803C93D5B38C}" srcOrd="1" destOrd="0" parTransId="{914AD35A-E70E-4464-9F92-4482F8E9C893}" sibTransId="{5A044010-AFCE-45E8-9611-A810161300FD}"/>
    <dgm:cxn modelId="{F8BD7892-D315-4536-88D2-E3C66BC54397}" type="presOf" srcId="{B25D16BB-000A-45EE-8530-5F2183CAEE9A}" destId="{7049F605-5653-493C-9A18-924F5F6A55B4}" srcOrd="0" destOrd="0" presId="urn:microsoft.com/office/officeart/2005/8/layout/equation1"/>
    <dgm:cxn modelId="{C86B52A0-C55D-466D-9B28-697807AAFBA9}" type="presOf" srcId="{014A08A4-833F-4ECA-936C-E0CB4F9E057F}" destId="{500DC01B-074F-4E6E-AAFE-519163B1606D}" srcOrd="0" destOrd="0" presId="urn:microsoft.com/office/officeart/2005/8/layout/equation1"/>
    <dgm:cxn modelId="{CD9B6EBF-D79C-45B1-88ED-C29955C87C23}" type="presOf" srcId="{EDF00A6B-9E92-464E-8DF7-803C93D5B38C}" destId="{3AC5445D-CB2C-4FC9-A779-F767432FDBCE}" srcOrd="0" destOrd="2" presId="urn:microsoft.com/office/officeart/2005/8/layout/equation1"/>
    <dgm:cxn modelId="{39B41EE0-E2CD-4C7F-80F0-1D529866F4C5}" type="presOf" srcId="{5BDB7BB3-9741-4F0A-8979-B386BF7C4156}" destId="{AF152ED1-B9D7-4E2C-99A5-16F569E2F7A4}" srcOrd="0" destOrd="4" presId="urn:microsoft.com/office/officeart/2005/8/layout/equation1"/>
    <dgm:cxn modelId="{88C613E2-CD81-4760-B02D-DB03016AF3B4}" type="presOf" srcId="{032B0A7C-82B1-4174-900E-F90FBF5D94DA}" destId="{AF152ED1-B9D7-4E2C-99A5-16F569E2F7A4}" srcOrd="0" destOrd="2" presId="urn:microsoft.com/office/officeart/2005/8/layout/equation1"/>
    <dgm:cxn modelId="{CCB956E4-4565-42D3-BB35-C71516FF6A19}" type="presOf" srcId="{5C9B5987-1CD2-4A5A-B5BC-881E071E0FE0}" destId="{AF152ED1-B9D7-4E2C-99A5-16F569E2F7A4}" srcOrd="0" destOrd="3" presId="urn:microsoft.com/office/officeart/2005/8/layout/equation1"/>
    <dgm:cxn modelId="{D16716E9-850F-48E6-B371-2BC4CA8428DF}" type="presOf" srcId="{00506203-677C-4269-9646-1E5FFFC4151E}" destId="{C61C9B2A-D5BB-41BF-BCD0-CDD61A29EEE8}" srcOrd="0" destOrd="0" presId="urn:microsoft.com/office/officeart/2005/8/layout/equation1"/>
    <dgm:cxn modelId="{B07EEAEC-5B05-4465-B3AE-C02405E7B1AE}" type="presOf" srcId="{5595EEA4-01C4-4BB0-9E07-84097E7CC475}" destId="{B27CEE7B-908C-4879-A259-7BB392CF330F}" srcOrd="0" destOrd="0" presId="urn:microsoft.com/office/officeart/2005/8/layout/equation1"/>
    <dgm:cxn modelId="{A4B9E9FC-4A67-45CA-BC50-ABEE13B2E9F7}" type="presOf" srcId="{ACAE8AAB-F1BD-4270-97E8-ED51AD88787C}" destId="{AF152ED1-B9D7-4E2C-99A5-16F569E2F7A4}" srcOrd="0" destOrd="0" presId="urn:microsoft.com/office/officeart/2005/8/layout/equation1"/>
    <dgm:cxn modelId="{169CFEFF-B4F7-4662-A85A-E70C76CC90D3}" srcId="{188DB779-B040-4CCB-924A-9238499F0E53}" destId="{C0C0F2AD-2F6F-4CC5-8931-90D776F4FD76}" srcOrd="2" destOrd="0" parTransId="{25240F65-4ACA-4CE7-8D79-BCA8449B86EC}" sibTransId="{AB24679D-DAD1-4566-ADCE-B1803A46021E}"/>
    <dgm:cxn modelId="{B87E4591-9B31-42E8-A840-DC6464E640B9}" type="presParOf" srcId="{7049F605-5653-493C-9A18-924F5F6A55B4}" destId="{AF152ED1-B9D7-4E2C-99A5-16F569E2F7A4}" srcOrd="0" destOrd="0" presId="urn:microsoft.com/office/officeart/2005/8/layout/equation1"/>
    <dgm:cxn modelId="{C3571771-3B42-4771-8EEF-781F4F317B6B}" type="presParOf" srcId="{7049F605-5653-493C-9A18-924F5F6A55B4}" destId="{234259AD-2719-4067-B211-1E67ADED1C67}" srcOrd="1" destOrd="0" presId="urn:microsoft.com/office/officeart/2005/8/layout/equation1"/>
    <dgm:cxn modelId="{8B06106D-FDC1-4E4A-B054-4FE69D6EF67B}" type="presParOf" srcId="{7049F605-5653-493C-9A18-924F5F6A55B4}" destId="{B27CEE7B-908C-4879-A259-7BB392CF330F}" srcOrd="2" destOrd="0" presId="urn:microsoft.com/office/officeart/2005/8/layout/equation1"/>
    <dgm:cxn modelId="{1F4C1CBB-EAD1-48D8-97F8-EFBD9B654068}" type="presParOf" srcId="{7049F605-5653-493C-9A18-924F5F6A55B4}" destId="{7FAADFAC-9B1B-45D8-8E23-E50114F3ABAC}" srcOrd="3" destOrd="0" presId="urn:microsoft.com/office/officeart/2005/8/layout/equation1"/>
    <dgm:cxn modelId="{53D2EA47-3DA4-4EBB-A009-20DB088E5D17}" type="presParOf" srcId="{7049F605-5653-493C-9A18-924F5F6A55B4}" destId="{3AC5445D-CB2C-4FC9-A779-F767432FDBCE}" srcOrd="4" destOrd="0" presId="urn:microsoft.com/office/officeart/2005/8/layout/equation1"/>
    <dgm:cxn modelId="{73FC7C1C-BE27-412B-A1FD-532E0F3E272A}" type="presParOf" srcId="{7049F605-5653-493C-9A18-924F5F6A55B4}" destId="{B574EC5D-640E-4846-B1F5-80380B219245}" srcOrd="5" destOrd="0" presId="urn:microsoft.com/office/officeart/2005/8/layout/equation1"/>
    <dgm:cxn modelId="{7013DA27-DC1E-46CA-BA07-D181CD0F8E3C}" type="presParOf" srcId="{7049F605-5653-493C-9A18-924F5F6A55B4}" destId="{C61C9B2A-D5BB-41BF-BCD0-CDD61A29EEE8}" srcOrd="6" destOrd="0" presId="urn:microsoft.com/office/officeart/2005/8/layout/equation1"/>
    <dgm:cxn modelId="{8C0FB937-6D6B-4465-A3C1-6CBC3CC8ACB3}" type="presParOf" srcId="{7049F605-5653-493C-9A18-924F5F6A55B4}" destId="{15AFB628-687C-45DD-90BE-7AFC811F2517}" srcOrd="7" destOrd="0" presId="urn:microsoft.com/office/officeart/2005/8/layout/equation1"/>
    <dgm:cxn modelId="{2D62B5BB-32AC-44C1-B09C-73304F2A5D78}" type="presParOf" srcId="{7049F605-5653-493C-9A18-924F5F6A55B4}" destId="{500DC01B-074F-4E6E-AAFE-519163B160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AA619-31A4-4E7E-9487-E3DEB56D69A5}">
      <dsp:nvSpPr>
        <dsp:cNvPr id="0" name=""/>
        <dsp:cNvSpPr/>
      </dsp:nvSpPr>
      <dsp:spPr>
        <a:xfrm>
          <a:off x="1892" y="1067545"/>
          <a:ext cx="2509010" cy="2509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Symptoms</a:t>
          </a:r>
          <a:endParaRPr lang="en-US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Re-experiencing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Avoidance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Arousal/Reactivity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Cognition/Mood</a:t>
          </a:r>
        </a:p>
      </dsp:txBody>
      <dsp:txXfrm>
        <a:off x="369328" y="1434981"/>
        <a:ext cx="1774138" cy="1774138"/>
      </dsp:txXfrm>
    </dsp:sp>
    <dsp:sp modelId="{EEC649EE-2024-4FF1-8C29-E23B96A6D585}">
      <dsp:nvSpPr>
        <dsp:cNvPr id="0" name=""/>
        <dsp:cNvSpPr/>
      </dsp:nvSpPr>
      <dsp:spPr>
        <a:xfrm>
          <a:off x="2714634" y="1594438"/>
          <a:ext cx="1455225" cy="1455225"/>
        </a:xfrm>
        <a:prstGeom prst="mathPlus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907524" y="2150916"/>
        <a:ext cx="1069445" cy="342269"/>
      </dsp:txXfrm>
    </dsp:sp>
    <dsp:sp modelId="{B512D4EF-031B-4074-B179-8D2159DE88A1}">
      <dsp:nvSpPr>
        <dsp:cNvPr id="0" name=""/>
        <dsp:cNvSpPr/>
      </dsp:nvSpPr>
      <dsp:spPr>
        <a:xfrm>
          <a:off x="4373591" y="1067545"/>
          <a:ext cx="2509010" cy="2509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Longevity</a:t>
          </a:r>
          <a:endParaRPr lang="en-US" sz="1900" kern="1200" dirty="0"/>
        </a:p>
      </dsp:txBody>
      <dsp:txXfrm>
        <a:off x="4741027" y="1434981"/>
        <a:ext cx="1774138" cy="1774138"/>
      </dsp:txXfrm>
    </dsp:sp>
    <dsp:sp modelId="{D01BBDC1-B929-4B38-89BD-1F6B8585C41B}">
      <dsp:nvSpPr>
        <dsp:cNvPr id="0" name=""/>
        <dsp:cNvSpPr/>
      </dsp:nvSpPr>
      <dsp:spPr>
        <a:xfrm>
          <a:off x="7086333" y="1594438"/>
          <a:ext cx="1455225" cy="1455225"/>
        </a:xfrm>
        <a:prstGeom prst="mathEqual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7279223" y="1894214"/>
        <a:ext cx="1069445" cy="855673"/>
      </dsp:txXfrm>
    </dsp:sp>
    <dsp:sp modelId="{687BC2EF-B8BA-4DA2-A26D-A9ACCB56EB35}">
      <dsp:nvSpPr>
        <dsp:cNvPr id="0" name=""/>
        <dsp:cNvSpPr/>
      </dsp:nvSpPr>
      <dsp:spPr>
        <a:xfrm>
          <a:off x="8745291" y="1067545"/>
          <a:ext cx="2509010" cy="2509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PTSD</a:t>
          </a:r>
          <a:endParaRPr lang="en-US" sz="1900" kern="1200" dirty="0">
            <a:latin typeface="Calibri Light" panose="020F0302020204030204"/>
          </a:endParaRPr>
        </a:p>
      </dsp:txBody>
      <dsp:txXfrm>
        <a:off x="9112727" y="1434981"/>
        <a:ext cx="1774138" cy="1774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52ED1-B9D7-4E2C-99A5-16F569E2F7A4}">
      <dsp:nvSpPr>
        <dsp:cNvPr id="0" name=""/>
        <dsp:cNvSpPr/>
      </dsp:nvSpPr>
      <dsp:spPr>
        <a:xfrm>
          <a:off x="1448" y="933078"/>
          <a:ext cx="2846897" cy="277794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PTSD </a:t>
          </a:r>
          <a:r>
            <a:rPr lang="en-US" sz="2000" kern="1200" dirty="0">
              <a:latin typeface="+mn-lt"/>
            </a:rPr>
            <a:t>Symptoms and longevity</a:t>
          </a:r>
          <a:endParaRPr lang="en-US" sz="18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Re-experiencing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Avoidance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Arousal/Reactivity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Cognition/Mood</a:t>
          </a:r>
        </a:p>
      </dsp:txBody>
      <dsp:txXfrm>
        <a:off x="418366" y="1339899"/>
        <a:ext cx="2013061" cy="1964304"/>
      </dsp:txXfrm>
    </dsp:sp>
    <dsp:sp modelId="{B27CEE7B-908C-4879-A259-7BB392CF330F}">
      <dsp:nvSpPr>
        <dsp:cNvPr id="0" name=""/>
        <dsp:cNvSpPr/>
      </dsp:nvSpPr>
      <dsp:spPr>
        <a:xfrm>
          <a:off x="3019721" y="1709997"/>
          <a:ext cx="1224108" cy="1224108"/>
        </a:xfrm>
        <a:prstGeom prst="mathPlus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181977" y="2178096"/>
        <a:ext cx="899596" cy="287910"/>
      </dsp:txXfrm>
    </dsp:sp>
    <dsp:sp modelId="{3AC5445D-CB2C-4FC9-A779-F767432FDBCE}">
      <dsp:nvSpPr>
        <dsp:cNvPr id="0" name=""/>
        <dsp:cNvSpPr/>
      </dsp:nvSpPr>
      <dsp:spPr>
        <a:xfrm>
          <a:off x="4415206" y="918536"/>
          <a:ext cx="2787950" cy="28070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Problems in: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Emotional regulation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Self image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Interpersonal relationships</a:t>
          </a:r>
        </a:p>
      </dsp:txBody>
      <dsp:txXfrm>
        <a:off x="4823492" y="1329616"/>
        <a:ext cx="1971378" cy="1984869"/>
      </dsp:txXfrm>
    </dsp:sp>
    <dsp:sp modelId="{C61C9B2A-D5BB-41BF-BCD0-CDD61A29EEE8}">
      <dsp:nvSpPr>
        <dsp:cNvPr id="0" name=""/>
        <dsp:cNvSpPr/>
      </dsp:nvSpPr>
      <dsp:spPr>
        <a:xfrm>
          <a:off x="7374531" y="1709997"/>
          <a:ext cx="1224108" cy="1224108"/>
        </a:xfrm>
        <a:prstGeom prst="mathEqual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7536787" y="1962163"/>
        <a:ext cx="899596" cy="719776"/>
      </dsp:txXfrm>
    </dsp:sp>
    <dsp:sp modelId="{500DC01B-074F-4E6E-AAFE-519163B1606D}">
      <dsp:nvSpPr>
        <dsp:cNvPr id="0" name=""/>
        <dsp:cNvSpPr/>
      </dsp:nvSpPr>
      <dsp:spPr>
        <a:xfrm>
          <a:off x="8770015" y="1026289"/>
          <a:ext cx="2558472" cy="25915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</a:rPr>
            <a:t>Complex PTSD</a:t>
          </a:r>
          <a:endParaRPr lang="en-US" sz="2400" kern="1200" dirty="0">
            <a:latin typeface="+mn-lt"/>
          </a:endParaRPr>
        </a:p>
      </dsp:txBody>
      <dsp:txXfrm>
        <a:off x="9144695" y="1405809"/>
        <a:ext cx="1809112" cy="183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B0C71-D64B-41BD-BBCB-D751DF0CA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6E21-2B67-4652-A842-E3C11B932B8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BA64D-2FED-4035-9829-F60C6B6CC1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C6D2-9B3E-4DDD-ABBC-17A92D7764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DBF51-4ABB-4DFB-B22C-A1EA289E6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E48CB-E348-49C3-9887-979B4A7E7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3884613" cy="10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168A-D0A4-49D0-B240-B4EE8635485D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09C4A4-A405-4771-8245-7525E65E8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098B9-E14D-4218-8D9A-7EB382175B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38A7BE-4A71-4853-90FA-1B193BC0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37721"/>
            <a:ext cx="5378220" cy="7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mh.nih.gov/health/topics/post-traumatic-stress-disorder-pts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tss.org/public-resources/trauma-basics/natural-recovery-vs-pts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cp.med.harvard.edu/ncs/ftpdir/table_ncsr_LTprevgenderxage.pdf" TargetMode="External"/><Relationship Id="rId5" Type="http://schemas.openxmlformats.org/officeDocument/2006/relationships/hyperlink" Target="https://www.hcp.med.harvard.edu/ncs/ftpdir/table_ncsr_12monthprevgenderxage.pdf" TargetMode="External"/><Relationship Id="rId4" Type="http://schemas.openxmlformats.org/officeDocument/2006/relationships/hyperlink" Target="https://www.hcp.med.harvard.edu/ncs/index.ph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PTSD: Definition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Level: Beginning/Intermediate/Clinical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 u="sng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u="sng" dirty="0">
                <a:cs typeface="Calibri"/>
              </a:rPr>
              <a:t>Discussion</a:t>
            </a:r>
            <a:endParaRPr lang="en-US" u="sng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/>
              </a:rPr>
              <a:t>PTSD</a:t>
            </a:r>
            <a:r>
              <a:rPr lang="en-US" dirty="0"/>
              <a:t> is the acronym for Post Traumatic Stress Disorder 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PTSD requires specific symptoms after trauma including prolonged re-experiencing of the event, avoidance from people, places, feelings, or things related to the trauma, increased arousal, and changes in cognition and mood for at least 1 month (NIH, 2019).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Like discussed with Resilience and Post Traumatic Growth, when one’s symptoms of trauma do NOT resolve, PTSD can emerge (among other mental health diagnoses).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Re-experiencing</a:t>
            </a:r>
            <a:r>
              <a:rPr lang="en-US" dirty="0">
                <a:cs typeface="Calibri"/>
              </a:rPr>
              <a:t> examples: flashbacks, nightmares, intruding thoughts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Avoidance examples: Staying away from </a:t>
            </a:r>
            <a:r>
              <a:rPr lang="en-US" dirty="0"/>
              <a:t>places, events, or objects that are reminders of the traumatic experience, or avoiding thoughts and feelings about the traumatic event.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Arousal examples: Being easily startled, feeling tense and on edge, having difficulty sleeping, angry outbursts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Cognition/Mood examples: </a:t>
            </a:r>
            <a:r>
              <a:rPr lang="en-US" dirty="0"/>
              <a:t>Trouble remembering key features of the traumatic event, Negative thoughts about oneself or the world, Distorted feelings like guilt or blame, Loss of interest in enjoyable activities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All people with PTSD have trauma... not all people with trauma have PTSD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u="sng" dirty="0">
                <a:cs typeface="Calibri"/>
              </a:rPr>
              <a:t>Further Learning on PTSD: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U.S. Department of Veteran Affairs' National Center for PTSD website has a plethora of resources, information, mobile apps, and more on PTSD. https://www.ptsd.va.gov/index.asp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r>
              <a:rPr lang="en-US" b="1" u="sng" dirty="0">
                <a:cs typeface="Calibri"/>
              </a:rPr>
              <a:t>Sources:</a:t>
            </a:r>
            <a:endParaRPr lang="en-US" u="sng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National Institute of Mental Health [NIH]. (2019, May). </a:t>
            </a:r>
            <a:r>
              <a:rPr lang="en-US" dirty="0"/>
              <a:t>Post-Traumatic Stress Disorder. </a:t>
            </a:r>
            <a:r>
              <a:rPr lang="en-US" dirty="0">
                <a:hlinkClick r:id="rId3"/>
              </a:rPr>
              <a:t>https://www.nimh.nih.gov/health/topics/post-traumatic-stress-disorder-ptsd</a:t>
            </a:r>
            <a:endParaRPr lang="en-US" dirty="0">
              <a:cs typeface="Calibri"/>
              <a:hlinkClick r:id="rId3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F69783F-1DAD-4AF8-A4BA-233D55775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PTSD: Prevalence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Level: Beginning/intermediate/Clinical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cs typeface="Calibri"/>
              </a:rPr>
              <a:t>Discussion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cs typeface="Calibri"/>
              </a:rPr>
              <a:t>It is estimated that 3.6% of US adults had PTSD in the past year and 6.8% of US adults would have PTSD some point in their lifetime (NCS, 2017; NIH, n.d.)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cs typeface="Calibri"/>
              </a:rPr>
              <a:t>Like discussed with Resilience and Post Traumatic Growth, when one’s symptoms of trauma do NOT resolve, PTSD can emerge (among other mental health diagnoses).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cs typeface="Calibri"/>
              </a:rPr>
              <a:t>Most people do NOT have PTSD 1 year after trauma, regardless of type.  (ISTSS, 2020).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563C1"/>
                </a:solidFill>
              </a:rPr>
              <a:t>Sources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Harvard Medical School, 2007. National Comorbidity Survey (NCS). (2017, August 21). Retrieved from </a:t>
            </a:r>
            <a:r>
              <a:rPr lang="en-US" b="0" i="0" u="none" strike="noStrike" dirty="0">
                <a:solidFill>
                  <a:srgbClr val="0678BE"/>
                </a:solidFill>
                <a:effectLst/>
                <a:latin typeface="Open Sans" panose="020B0606030504020204" pitchFamily="34" charset="0"/>
                <a:hlinkClick r:id="rId4"/>
              </a:rPr>
              <a:t>https://www.hcp.med.harvard.edu/ncs/index.php</a:t>
            </a: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. Data Table 2: </a:t>
            </a:r>
            <a:r>
              <a:rPr lang="en-US" b="0" i="0" u="none" strike="noStrike" dirty="0">
                <a:solidFill>
                  <a:srgbClr val="0678BE"/>
                </a:solidFill>
                <a:effectLst/>
                <a:latin typeface="Open Sans" panose="020B0606030504020204" pitchFamily="34" charset="0"/>
                <a:hlinkClick r:id="rId5"/>
              </a:rPr>
              <a:t>12-month prevalence DSM-IV/WMH-CIDI disorders by sex and cohort</a:t>
            </a: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Harvard Medical School, 2007. National Comorbidity Survey (NCS). (2017, August 21). Retrieved from </a:t>
            </a:r>
            <a:r>
              <a:rPr lang="en-US" b="0" i="0" u="none" strike="noStrike" dirty="0">
                <a:solidFill>
                  <a:srgbClr val="0678BE"/>
                </a:solidFill>
                <a:effectLst/>
                <a:latin typeface="Open Sans" panose="020B0606030504020204" pitchFamily="34" charset="0"/>
                <a:hlinkClick r:id="rId4"/>
              </a:rPr>
              <a:t>https://www.hcp.med.harvard.edu/ncs/index.php</a:t>
            </a: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. Data Table 1: </a:t>
            </a:r>
            <a:r>
              <a:rPr lang="en-US" b="0" i="0" u="none" strike="noStrike" dirty="0">
                <a:solidFill>
                  <a:srgbClr val="0678BE"/>
                </a:solidFill>
                <a:effectLst/>
                <a:latin typeface="Open Sans" panose="020B0606030504020204" pitchFamily="34" charset="0"/>
                <a:hlinkClick r:id="rId6"/>
              </a:rPr>
              <a:t>Lifetime prevalence DSM-IV/WMH-CIDI disorders by sex and cohort</a:t>
            </a: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93340"/>
                </a:solidFill>
                <a:effectLst/>
                <a:latin typeface="Open Sans" panose="020B0606030504020204" pitchFamily="34" charset="0"/>
              </a:rPr>
              <a:t>International Society for Traumatic Stress Studies. (2020). What Happens After Trauma?: Understanding Natural Recovery vs. PTSD [Fact Sheet]. https://istss.org/ISTSS_Main/media/Documents/Natural-Recovery-FINAL-with-QR-Code.pdf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Institute of Mental Health [NIH]. (n.d.). Post-Traumatic Stress Disorder (PTSD). https://www.nimh.nih.gov/health/statistics/post-traumatic-stress-disorder-ptsd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098B9-E14D-4218-8D9A-7EB382175B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Complex PTSD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dirty="0">
                <a:cs typeface="Calibri"/>
              </a:rPr>
              <a:t>Level: Intermediate/Clinical</a:t>
            </a:r>
          </a:p>
          <a:p>
            <a:pPr algn="l"/>
            <a:endParaRPr lang="en-US" b="1" i="0" dirty="0">
              <a:solidFill>
                <a:srgbClr val="0467B2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 dirty="0">
                <a:solidFill>
                  <a:srgbClr val="0467B2"/>
                </a:solidFill>
                <a:effectLst/>
                <a:latin typeface="Open Sans" panose="020B0606030504020204" pitchFamily="34" charset="0"/>
              </a:rPr>
              <a:t>Discussion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Definition: C-PTSD is a mental health condition that also may be diagnosed by a professional when someone has experienced a traumatic event. C-PTSD shares many symptoms in common with PTSD, including re-experiencing, avoidance, and hyperarousal, as described above. However, C-PTSD also includes: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68B3"/>
                </a:solidFill>
                <a:effectLst/>
                <a:latin typeface="Open Sans" panose="020B0606030504020204" pitchFamily="34" charset="0"/>
              </a:rPr>
              <a:t>Problems in </a:t>
            </a:r>
            <a:r>
              <a:rPr lang="en-US" b="0" i="0" u="sng" dirty="0">
                <a:solidFill>
                  <a:srgbClr val="0068B3"/>
                </a:solidFill>
                <a:effectLst/>
                <a:latin typeface="Open Sans" panose="020B0606030504020204" pitchFamily="34" charset="0"/>
              </a:rPr>
              <a:t>emotion regulation</a:t>
            </a: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, like having difficulty managing one's feelings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68B3"/>
                </a:solidFill>
                <a:effectLst/>
                <a:latin typeface="Open Sans" panose="020B0606030504020204" pitchFamily="34" charset="0"/>
              </a:rPr>
              <a:t>Problems in </a:t>
            </a:r>
            <a:r>
              <a:rPr lang="en-US" b="0" i="0" u="sng" dirty="0">
                <a:solidFill>
                  <a:srgbClr val="0068B3"/>
                </a:solidFill>
                <a:effectLst/>
                <a:latin typeface="Open Sans" panose="020B0606030504020204" pitchFamily="34" charset="0"/>
              </a:rPr>
              <a:t>self-image</a:t>
            </a: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, like feeling completely different from other people and/or having a negative self-view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8B3"/>
                </a:solidFill>
                <a:effectLst/>
                <a:latin typeface="Open Sans" panose="020B0606030504020204" pitchFamily="34" charset="0"/>
              </a:rPr>
              <a:t>Interpersonal problems</a:t>
            </a: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, including having trouble trusting others 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(ISTSS, 2020)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70707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Sources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070"/>
                </a:solidFill>
                <a:effectLst/>
                <a:latin typeface="Open Sans" panose="020B0606030504020204" pitchFamily="34" charset="0"/>
              </a:rPr>
              <a:t>International Society for Traumatic Stress Studies [ISTSS]. (2020). Trauma During Adulthood. https://istss.org/public-resources/trauma-basics/trauma-during-adulthood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098B9-E14D-4218-8D9A-7EB382175B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>
            <a:off x="0" y="0"/>
            <a:ext cx="12192000" cy="6002088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4"/>
          <a:stretch/>
        </p:blipFill>
        <p:spPr>
          <a:xfrm>
            <a:off x="4108522" y="1228437"/>
            <a:ext cx="7815173" cy="477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178" y="1177549"/>
            <a:ext cx="5657151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178" y="3584650"/>
            <a:ext cx="5430047" cy="6411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509553-3B66-4933-BB35-1D0DEB247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687" y="6052976"/>
            <a:ext cx="4521314" cy="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4E1D-7D8C-48DA-A91B-7681B895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7DD9-EE60-4C56-BB6C-4133D09C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7D51F-AD56-47E5-8E7A-B7C27DD0A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AECF9-8199-4D67-8E7F-07750D9C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EF481-7724-49B4-9B1E-429FB53F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493BB-1BA6-4EA6-978D-025EE02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3B23E5-03F6-4E72-8CA6-2E272A12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88" y="199642"/>
            <a:ext cx="8441005" cy="65635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5D8FD7-50FB-42C8-B0F2-6C4EDC5C3B8E}"/>
              </a:ext>
            </a:extLst>
          </p:cNvPr>
          <p:cNvSpPr/>
          <p:nvPr userDrawn="1"/>
        </p:nvSpPr>
        <p:spPr>
          <a:xfrm flipV="1">
            <a:off x="0" y="6002088"/>
            <a:ext cx="12192000" cy="872744"/>
          </a:xfrm>
          <a:prstGeom prst="rect">
            <a:avLst/>
          </a:prstGeom>
          <a:solidFill>
            <a:srgbClr val="184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60" y="2653798"/>
            <a:ext cx="7198120" cy="2102092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>
                <a:solidFill>
                  <a:srgbClr val="0950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898" y="2131016"/>
            <a:ext cx="6589377" cy="56559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600" cap="all" baseline="0">
                <a:solidFill>
                  <a:srgbClr val="0950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5941BB-70FD-4091-9128-FC1F0CAF31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607" y="0"/>
            <a:ext cx="4521314" cy="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6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8035" y="2372009"/>
            <a:ext cx="6626520" cy="4354672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AD3985-BEF1-41FA-A193-A94C928DD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r="28504"/>
          <a:stretch/>
        </p:blipFill>
        <p:spPr>
          <a:xfrm>
            <a:off x="7745507" y="836147"/>
            <a:ext cx="4446493" cy="602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24632" y="773413"/>
            <a:ext cx="12216631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886601" y="2405773"/>
            <a:ext cx="4126105" cy="4354672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C0ADE73-7985-4F30-8727-0E802D80A2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014"/>
            <a:ext cx="4521314" cy="696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9223D29-9C71-4EE6-A41E-3C54DA54529D}"/>
              </a:ext>
            </a:extLst>
          </p:cNvPr>
          <p:cNvSpPr txBox="1">
            <a:spLocks/>
          </p:cNvSpPr>
          <p:nvPr userDrawn="1"/>
        </p:nvSpPr>
        <p:spPr>
          <a:xfrm>
            <a:off x="186515" y="1044575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9503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4D8F09D-1FE2-433E-B936-09B12F15EF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4582" y="1758498"/>
            <a:ext cx="1097295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A265CA-4838-40C1-AC0F-62FE26F4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582" y="1068357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70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24633" y="0"/>
            <a:ext cx="1221663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24632" y="773413"/>
            <a:ext cx="12216631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8035" y="2390116"/>
            <a:ext cx="10972800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6515" y="1044575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4582" y="1758498"/>
            <a:ext cx="1097295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CB34DE-AF53-45F0-9593-348E9A5E0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21314" cy="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24630" y="0"/>
            <a:ext cx="1221663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24632" y="773413"/>
            <a:ext cx="12216631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8035" y="2390116"/>
            <a:ext cx="5262464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628371" y="2390115"/>
            <a:ext cx="5262464" cy="433656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C14139-4B81-4296-BED8-62833F361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21314" cy="6962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D6CBEEA-1362-4DA8-9E56-ECF53F2C9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4582" y="1758498"/>
            <a:ext cx="1097295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FC8C53-622E-4475-B564-37416E11D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15" y="1044575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8273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24630" y="0"/>
            <a:ext cx="1221663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24632" y="773413"/>
            <a:ext cx="12216631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2328" y="2497873"/>
            <a:ext cx="542708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9144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4151" y="916061"/>
            <a:ext cx="5670549" cy="59419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1CFF04-26D7-4B8E-A6D3-1F02C64533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0905"/>
            <a:ext cx="4521314" cy="69620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800EAB4-AAB2-4B15-A1D5-F0346B492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582" y="1758498"/>
            <a:ext cx="1097295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233057-9D15-4F4B-AD41-FE481F530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15" y="1044575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1206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31" r="5453" b="985"/>
          <a:stretch/>
        </p:blipFill>
        <p:spPr>
          <a:xfrm>
            <a:off x="-24630" y="0"/>
            <a:ext cx="1221663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4F68AC-7E39-40D4-8067-0C41A760E246}"/>
              </a:ext>
            </a:extLst>
          </p:cNvPr>
          <p:cNvSpPr/>
          <p:nvPr userDrawn="1"/>
        </p:nvSpPr>
        <p:spPr>
          <a:xfrm>
            <a:off x="-24632" y="773413"/>
            <a:ext cx="12216631" cy="67418"/>
          </a:xfrm>
          <a:prstGeom prst="rect">
            <a:avLst/>
          </a:prstGeom>
          <a:solidFill>
            <a:srgbClr val="095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ABF577A-2A87-4607-AF9B-7736C3551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521314" cy="6962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6DF2A-F411-4E0B-84BD-BBB959E9A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582" y="1758498"/>
            <a:ext cx="10972959" cy="323638"/>
          </a:xfrm>
          <a:prstGeom prst="rect">
            <a:avLst/>
          </a:prstGeom>
        </p:spPr>
        <p:txBody>
          <a:bodyPr lIns="38396" tIns="19198" rIns="38396" bIns="19198" anchor="b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09503A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9D8329-86E1-4AAE-ADB1-BFB01D0E1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15" y="1044575"/>
            <a:ext cx="10972800" cy="1037561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="1" baseline="0">
                <a:solidFill>
                  <a:srgbClr val="09503A"/>
                </a:solidFill>
                <a:latin typeface="+mj-lt"/>
              </a:defRPr>
            </a:lvl1pPr>
          </a:lstStyle>
          <a:p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7540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9F93-82CD-4B1E-8C8C-1DF2B6331815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DBAD-BC86-41C3-AC38-2BF74EC44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75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1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5" r:id="rId3"/>
    <p:sldLayoutId id="2147483866" r:id="rId4"/>
    <p:sldLayoutId id="2147483867" r:id="rId5"/>
    <p:sldLayoutId id="2147483869" r:id="rId6"/>
    <p:sldLayoutId id="2147483870" r:id="rId7"/>
    <p:sldLayoutId id="2147483880" r:id="rId8"/>
    <p:sldLayoutId id="2147483883" r:id="rId9"/>
    <p:sldLayoutId id="21474838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Diagram 140">
            <a:extLst>
              <a:ext uri="{FF2B5EF4-FFF2-40B4-BE49-F238E27FC236}">
                <a16:creationId xmlns:a16="http://schemas.microsoft.com/office/drawing/2014/main" id="{25B9AAB0-F2E4-4B40-8CCA-39C9F1F40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199872"/>
              </p:ext>
            </p:extLst>
          </p:nvPr>
        </p:nvGraphicFramePr>
        <p:xfrm>
          <a:off x="634181" y="2082137"/>
          <a:ext cx="11256194" cy="464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C37158-D483-4642-B92A-938486A8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PTSD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B86E7-7297-4BCA-85AD-C3D346C66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What's the difference between trauma and PTSD?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33695-3CFE-4467-B209-B722FEC61C55}"/>
              </a:ext>
            </a:extLst>
          </p:cNvPr>
          <p:cNvSpPr txBox="1"/>
          <p:nvPr/>
        </p:nvSpPr>
        <p:spPr>
          <a:xfrm>
            <a:off x="364624" y="57517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33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9F0F4-32A3-4587-825B-6DFC25CA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06C746-B9B0-4B8C-918B-DA10A5AA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2AA825-0993-4910-9D03-DE4CD25E96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2FF12-65E2-4999-BB36-E00175CC4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65" y="2145274"/>
            <a:ext cx="11422319" cy="4420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C0A09-0988-4B0C-A219-52028416F5C7}"/>
              </a:ext>
            </a:extLst>
          </p:cNvPr>
          <p:cNvSpPr txBox="1"/>
          <p:nvPr/>
        </p:nvSpPr>
        <p:spPr>
          <a:xfrm>
            <a:off x="10001566" y="6496711"/>
            <a:ext cx="231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(ISTSS, 2020)</a:t>
            </a:r>
          </a:p>
        </p:txBody>
      </p:sp>
    </p:spTree>
    <p:extLst>
      <p:ext uri="{BB962C8B-B14F-4D97-AF65-F5344CB8AC3E}">
        <p14:creationId xmlns:p14="http://schemas.microsoft.com/office/powerpoint/2010/main" val="279473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AD25CE-0F94-45EE-84B3-50B460A7A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066592"/>
              </p:ext>
            </p:extLst>
          </p:nvPr>
        </p:nvGraphicFramePr>
        <p:xfrm>
          <a:off x="560439" y="2082136"/>
          <a:ext cx="11329937" cy="464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33A063-8CE8-83D3-BDE2-5B29B46B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/>
          <a:lstStyle/>
          <a:p>
            <a:r>
              <a:rPr lang="en-US" dirty="0">
                <a:cs typeface="Arial"/>
              </a:rPr>
              <a:t>Complex PTSD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D5B996-041A-4F3A-B31D-AB6FA9A4D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difference between </a:t>
            </a:r>
            <a:r>
              <a:rPr lang="en-US" dirty="0" err="1"/>
              <a:t>pstd</a:t>
            </a:r>
            <a:r>
              <a:rPr lang="en-US" dirty="0"/>
              <a:t> and c-</a:t>
            </a:r>
            <a:r>
              <a:rPr lang="en-US" dirty="0" err="1"/>
              <a:t>ptsd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65640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marL="457200" indent="-457200" algn="l">
          <a:buFont typeface="Arial" panose="020B0604020202020204" pitchFamily="34" charset="0"/>
          <a:buChar char="•"/>
          <a:defRPr sz="2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FD80C8EB4A049883C815D59344A4C" ma:contentTypeVersion="11" ma:contentTypeDescription="Create a new document." ma:contentTypeScope="" ma:versionID="8954760837c3f6d1d604e5413cd5b26d">
  <xsd:schema xmlns:xsd="http://www.w3.org/2001/XMLSchema" xmlns:xs="http://www.w3.org/2001/XMLSchema" xmlns:p="http://schemas.microsoft.com/office/2006/metadata/properties" xmlns:ns2="6ad02b95-fff2-4d68-93e5-21c79b092f05" xmlns:ns3="919a60d5-ddfe-4a22-a133-b2b51899993c" targetNamespace="http://schemas.microsoft.com/office/2006/metadata/properties" ma:root="true" ma:fieldsID="1e395ce114746df508bee3624c6be643" ns2:_="" ns3:_="">
    <xsd:import namespace="6ad02b95-fff2-4d68-93e5-21c79b092f05"/>
    <xsd:import namespace="919a60d5-ddfe-4a22-a133-b2b518999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02b95-fff2-4d68-93e5-21c79b092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a60d5-ddfe-4a22-a133-b2b518999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AA20E2-1BEB-42A5-A73C-1CF21E3D1A68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ad02b95-fff2-4d68-93e5-21c79b092f05"/>
    <ds:schemaRef ds:uri="http://purl.org/dc/dcmitype/"/>
    <ds:schemaRef ds:uri="http://purl.org/dc/elements/1.1/"/>
    <ds:schemaRef ds:uri="919a60d5-ddfe-4a22-a133-b2b51899993c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FD36C8-96D2-4EAA-95D6-BDCFB5C01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51847-70A9-4BA6-9140-ABC029473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02b95-fff2-4d68-93e5-21c79b092f05"/>
    <ds:schemaRef ds:uri="919a60d5-ddfe-4a22-a133-b2b518999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7221</TotalTime>
  <Words>761</Words>
  <Application>Microsoft Office PowerPoint</Application>
  <PresentationFormat>Widescreen</PresentationFormat>
  <Paragraphs>72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1_Office Theme</vt:lpstr>
      <vt:lpstr>PTSD</vt:lpstr>
      <vt:lpstr>PTSD </vt:lpstr>
      <vt:lpstr>Complex PTSD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TSTN Slide Deck </dc:title>
  <dc:creator>Cheryl Williams-Hecksel</dc:creator>
  <cp:lastModifiedBy>Bailey J. Akers</cp:lastModifiedBy>
  <cp:revision>451</cp:revision>
  <dcterms:created xsi:type="dcterms:W3CDTF">2021-02-25T17:25:49Z</dcterms:created>
  <dcterms:modified xsi:type="dcterms:W3CDTF">2022-08-29T17:14:20Z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0x010100ABBFD80C8EB4A049883C815D59344A4C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